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9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1350-BBFB-47C8-8D2D-0F6166E05F1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1350-BBFB-47C8-8D2D-0F6166E05F1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1350-BBFB-47C8-8D2D-0F6166E05F1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1350-BBFB-47C8-8D2D-0F6166E05F1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1350-BBFB-47C8-8D2D-0F6166E05F1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1350-BBFB-47C8-8D2D-0F6166E05F1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1350-BBFB-47C8-8D2D-0F6166E05F1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1350-BBFB-47C8-8D2D-0F6166E05F1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1350-BBFB-47C8-8D2D-0F6166E05F1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1350-BBFB-47C8-8D2D-0F6166E05F1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1350-BBFB-47C8-8D2D-0F6166E05F1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01350-BBFB-47C8-8D2D-0F6166E05F1F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19BCA-5B47-4A0F-9542-B4AB7DDE8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ESTRI</a:t>
            </a:r>
            <a:endParaRPr lang="en-US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Organska jedinjenja sa kiseonikom</a:t>
            </a:r>
            <a:endParaRPr lang="sr-Latn-RS" smtClean="0"/>
          </a:p>
          <a:p>
            <a:endParaRPr lang="sr-Latn-R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Dobijanje estara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mtClean="0"/>
              <a:t>Alkohol</a:t>
            </a:r>
            <a:r>
              <a:rPr lang="sr-Latn-RS" smtClean="0"/>
              <a:t> + </a:t>
            </a:r>
            <a:r>
              <a:rPr lang="en-US" smtClean="0"/>
              <a:t>Karboksilna kiselina </a:t>
            </a:r>
            <a:r>
              <a:rPr lang="sr-Latn-RS" smtClean="0"/>
              <a:t>   </a:t>
            </a:r>
            <a:r>
              <a:rPr lang="en-US" smtClean="0"/>
              <a:t>H⁺ </a:t>
            </a:r>
            <a:r>
              <a:rPr lang="sr-Latn-RS" smtClean="0"/>
              <a:t> </a:t>
            </a:r>
            <a:r>
              <a:rPr lang="en-US" smtClean="0"/>
              <a:t>estar + voda </a:t>
            </a:r>
          </a:p>
          <a:p>
            <a:pPr>
              <a:buNone/>
            </a:pPr>
            <a:r>
              <a:rPr lang="en-US" sz="2400" smtClean="0"/>
              <a:t>(H⁺ </a:t>
            </a:r>
            <a:r>
              <a:rPr lang="sr-Latn-RS" sz="2400" smtClean="0"/>
              <a:t>z</a:t>
            </a:r>
            <a:r>
              <a:rPr lang="en-US" sz="2400" smtClean="0"/>
              <a:t>na</a:t>
            </a:r>
            <a:r>
              <a:rPr lang="sr-Latn-RS" sz="2400" smtClean="0"/>
              <a:t>či</a:t>
            </a:r>
            <a:r>
              <a:rPr lang="en-US" sz="2400" smtClean="0"/>
              <a:t> da se reakcija odigrava u kiseloj sredini, u prisustvu neke kiseline..)</a:t>
            </a:r>
          </a:p>
          <a:p>
            <a:pPr>
              <a:buNone/>
            </a:pPr>
            <a:r>
              <a:rPr lang="en-US" smtClean="0"/>
              <a:t> </a:t>
            </a:r>
            <a:r>
              <a:rPr lang="sr-Latn-RS" smtClean="0"/>
              <a:t>Reakcija dobijanja estara se naziva ESTERIFIKACIJA</a:t>
            </a:r>
          </a:p>
          <a:p>
            <a:pPr>
              <a:buNone/>
            </a:pPr>
            <a:r>
              <a:rPr lang="sr-Latn-RS" sz="2800" smtClean="0"/>
              <a:t>(udžbenik str.131)</a:t>
            </a:r>
          </a:p>
          <a:p>
            <a:pPr>
              <a:buNone/>
            </a:pPr>
            <a:r>
              <a:rPr lang="sr-Latn-RS" sz="2800" smtClean="0"/>
              <a:t>Estri mogu nastati i od alkohola i </a:t>
            </a:r>
            <a:r>
              <a:rPr lang="sr-Latn-RS" sz="2800" smtClean="0"/>
              <a:t>neorganske </a:t>
            </a:r>
            <a:r>
              <a:rPr lang="sr-Latn-RS" sz="2800" smtClean="0"/>
              <a:t>kiseline</a:t>
            </a:r>
          </a:p>
          <a:p>
            <a:pPr>
              <a:buNone/>
            </a:pPr>
            <a:r>
              <a:rPr lang="sr-Latn-RS" sz="2800" smtClean="0"/>
              <a:t>(etanol + azotna kiselina       nitroglicerin (eksplozivna supstanca, glavni sastojak dinamita ali se koristi i kao lek za bolesti srca)    </a:t>
            </a:r>
            <a:endParaRPr lang="sr-Latn-RS" sz="2800" smtClean="0"/>
          </a:p>
          <a:p>
            <a:pPr>
              <a:buNone/>
            </a:pPr>
            <a:endParaRPr lang="en-US" sz="280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486400" y="1828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5486400" y="1981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38600" y="5029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Latn-RS" smtClean="0"/>
              <a:t/>
            </a:r>
            <a:br>
              <a:rPr lang="sr-Latn-RS" smtClean="0"/>
            </a:br>
            <a:r>
              <a:rPr lang="sr-Latn-RS" smtClean="0"/>
              <a:t/>
            </a:r>
            <a:br>
              <a:rPr lang="sr-Latn-RS" smtClean="0"/>
            </a:br>
            <a:r>
              <a:rPr lang="en-US" sz="3600" b="1" smtClean="0"/>
              <a:t>Op</a:t>
            </a:r>
            <a:r>
              <a:rPr lang="sr-Latn-RS" sz="3600" b="1" smtClean="0"/>
              <a:t>šta formula </a:t>
            </a:r>
            <a:r>
              <a:rPr lang="sr-Latn-RS" sz="3600" b="1" smtClean="0"/>
              <a:t>ESTARA</a:t>
            </a:r>
            <a:r>
              <a:rPr lang="sr-Latn-RS" sz="3600" smtClean="0"/>
              <a:t/>
            </a:r>
            <a:br>
              <a:rPr lang="sr-Latn-RS" sz="3600" smtClean="0"/>
            </a:br>
            <a:r>
              <a:rPr lang="sr-Latn-RS" sz="3600" smtClean="0"/>
              <a:t>       O</a:t>
            </a:r>
            <a:br>
              <a:rPr lang="sr-Latn-RS" sz="3600" smtClean="0"/>
            </a:br>
            <a:r>
              <a:rPr lang="sr-Latn-RS" sz="3600" smtClean="0"/>
              <a:t> </a:t>
            </a:r>
            <a:br>
              <a:rPr lang="sr-Latn-RS" sz="3600" smtClean="0"/>
            </a:br>
            <a:r>
              <a:rPr lang="sr-Latn-RS" sz="3600" smtClean="0"/>
              <a:t>   </a:t>
            </a:r>
            <a:r>
              <a:rPr lang="sr-Latn-RS" sz="3600" smtClean="0">
                <a:solidFill>
                  <a:srgbClr val="FF0000"/>
                </a:solidFill>
              </a:rPr>
              <a:t>R</a:t>
            </a:r>
            <a:r>
              <a:rPr lang="sr-Latn-RS" sz="3600" smtClean="0"/>
              <a:t>-C-O-</a:t>
            </a:r>
            <a:r>
              <a:rPr lang="sr-Latn-RS" sz="3600" smtClean="0">
                <a:solidFill>
                  <a:srgbClr val="00B050"/>
                </a:solidFill>
              </a:rPr>
              <a:t>R’</a:t>
            </a:r>
            <a:endParaRPr lang="en-US" sz="360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smtClean="0"/>
              <a:t>R – predstvalja </a:t>
            </a:r>
            <a:r>
              <a:rPr lang="sr-Latn-RS" smtClean="0"/>
              <a:t>ugljovodonični niz od </a:t>
            </a:r>
            <a:r>
              <a:rPr lang="sr-Latn-RS" smtClean="0">
                <a:solidFill>
                  <a:srgbClr val="FF0000"/>
                </a:solidFill>
              </a:rPr>
              <a:t>alkohola</a:t>
            </a:r>
          </a:p>
          <a:p>
            <a:pPr>
              <a:buNone/>
            </a:pPr>
            <a:r>
              <a:rPr lang="sr-Latn-RS" smtClean="0"/>
              <a:t>R’- predstavlja ugljovodonični niz </a:t>
            </a:r>
            <a:r>
              <a:rPr lang="sr-Latn-RS" smtClean="0">
                <a:solidFill>
                  <a:srgbClr val="00B050"/>
                </a:solidFill>
              </a:rPr>
              <a:t>KK</a:t>
            </a:r>
          </a:p>
          <a:p>
            <a:pPr>
              <a:buNone/>
            </a:pPr>
            <a:r>
              <a:rPr lang="sr-Latn-RS" smtClean="0"/>
              <a:t>Tako se i daju nazivi – dve reči u nazivu, od kojih prva reč potiče od alkohola (alkil grupe tog alkohola) koji učestvuje u građenje estra,a druga reč od KK (soli KK) koja učestvuje u gradjenu tog estra.</a:t>
            </a:r>
            <a:endParaRPr lang="sr-Latn-RS" smtClean="0"/>
          </a:p>
          <a:p>
            <a:pPr>
              <a:buNone/>
            </a:pPr>
            <a:endParaRPr lang="sr-Latn-RS" smtClean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991394" y="17518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143794" y="17518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mtClean="0"/>
              <a:t>Nazivi estara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49763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M</a:t>
            </a:r>
            <a:r>
              <a:rPr lang="sr-Latn-RS" smtClean="0">
                <a:solidFill>
                  <a:srgbClr val="FF0000"/>
                </a:solidFill>
              </a:rPr>
              <a:t>etalno + </a:t>
            </a:r>
            <a:r>
              <a:rPr lang="sr-Latn-RS" smtClean="0">
                <a:solidFill>
                  <a:srgbClr val="00B050"/>
                </a:solidFill>
              </a:rPr>
              <a:t>etanska kiselina</a:t>
            </a:r>
            <a:r>
              <a:rPr lang="sr-Latn-RS" smtClean="0">
                <a:solidFill>
                  <a:srgbClr val="FF0000"/>
                </a:solidFill>
              </a:rPr>
              <a:t>       metil-</a:t>
            </a:r>
            <a:r>
              <a:rPr lang="sr-Latn-RS" smtClean="0">
                <a:solidFill>
                  <a:srgbClr val="00B050"/>
                </a:solidFill>
              </a:rPr>
              <a:t>etanoat</a:t>
            </a:r>
          </a:p>
          <a:p>
            <a:pPr>
              <a:buNone/>
            </a:pPr>
            <a:r>
              <a:rPr lang="sr-Latn-RS" smtClean="0">
                <a:solidFill>
                  <a:srgbClr val="FF0000"/>
                </a:solidFill>
              </a:rPr>
              <a:t>Etanol + </a:t>
            </a:r>
            <a:r>
              <a:rPr lang="sr-Latn-RS" smtClean="0">
                <a:solidFill>
                  <a:srgbClr val="00B050"/>
                </a:solidFill>
              </a:rPr>
              <a:t>propanska kiselina</a:t>
            </a:r>
            <a:r>
              <a:rPr lang="sr-Latn-RS" smtClean="0">
                <a:solidFill>
                  <a:srgbClr val="FF0000"/>
                </a:solidFill>
              </a:rPr>
              <a:t>       etil-</a:t>
            </a:r>
            <a:r>
              <a:rPr lang="sr-Latn-RS" smtClean="0">
                <a:solidFill>
                  <a:srgbClr val="00B050"/>
                </a:solidFill>
              </a:rPr>
              <a:t>propanoat</a:t>
            </a:r>
          </a:p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E</a:t>
            </a:r>
            <a:r>
              <a:rPr lang="sr-Latn-RS" smtClean="0">
                <a:solidFill>
                  <a:srgbClr val="FF0000"/>
                </a:solidFill>
              </a:rPr>
              <a:t>tanol + </a:t>
            </a:r>
            <a:r>
              <a:rPr lang="sr-Latn-RS" smtClean="0">
                <a:solidFill>
                  <a:srgbClr val="00B050"/>
                </a:solidFill>
              </a:rPr>
              <a:t>etanska kiselina</a:t>
            </a:r>
            <a:r>
              <a:rPr lang="sr-Latn-RS" smtClean="0">
                <a:solidFill>
                  <a:srgbClr val="FF0000"/>
                </a:solidFill>
              </a:rPr>
              <a:t>          etil-</a:t>
            </a:r>
            <a:r>
              <a:rPr lang="sr-Latn-RS" smtClean="0">
                <a:solidFill>
                  <a:srgbClr val="00B050"/>
                </a:solidFill>
              </a:rPr>
              <a:t>etanoat</a:t>
            </a:r>
          </a:p>
          <a:p>
            <a:pPr>
              <a:buNone/>
            </a:pPr>
            <a:endParaRPr lang="sr-Latn-RS">
              <a:solidFill>
                <a:srgbClr val="FF0000"/>
              </a:solidFill>
            </a:endParaRPr>
          </a:p>
          <a:p>
            <a:pPr>
              <a:buNone/>
            </a:pPr>
            <a:endParaRPr lang="sr-Latn-RS" smtClean="0"/>
          </a:p>
          <a:p>
            <a:pPr>
              <a:buNone/>
            </a:pPr>
            <a:endParaRPr lang="sr-Latn-RS"/>
          </a:p>
          <a:p>
            <a:pPr>
              <a:buNone/>
            </a:pPr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53000" y="1905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029200" y="2438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48200" y="3124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Fizička svojstva </a:t>
            </a:r>
            <a:r>
              <a:rPr lang="sr-Latn-RS" smtClean="0"/>
              <a:t>estara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V</a:t>
            </a:r>
            <a:r>
              <a:rPr lang="sr-Latn-RS" smtClean="0"/>
              <a:t>eoma rasprostranjeni u prirodi</a:t>
            </a:r>
          </a:p>
          <a:p>
            <a:r>
              <a:rPr lang="en-US" smtClean="0"/>
              <a:t>G</a:t>
            </a:r>
            <a:r>
              <a:rPr lang="sr-Latn-RS" smtClean="0"/>
              <a:t>lavni su sastojci masti, ulja, voskova</a:t>
            </a:r>
          </a:p>
          <a:p>
            <a:r>
              <a:rPr lang="sr-Latn-RS" smtClean="0"/>
              <a:t>Miris voća i povrća potiče od estara koji ulaze u njihov sastav</a:t>
            </a:r>
          </a:p>
          <a:p>
            <a:r>
              <a:rPr lang="sr-Latn-RS" smtClean="0"/>
              <a:t>Uljaste su strukture (ne rastvaraju se u vodi)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193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ESTRI</vt:lpstr>
      <vt:lpstr>Dobijanje estara</vt:lpstr>
      <vt:lpstr>  Opšta formula ESTARA        O      R-C-O-R’</vt:lpstr>
      <vt:lpstr>Nazivi estara</vt:lpstr>
      <vt:lpstr>Fizička svojstva estara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ALKOHOLI</dc:title>
  <dc:creator>Dejan</dc:creator>
  <cp:lastModifiedBy>Dejan</cp:lastModifiedBy>
  <cp:revision>23</cp:revision>
  <dcterms:created xsi:type="dcterms:W3CDTF">2020-03-23T13:29:44Z</dcterms:created>
  <dcterms:modified xsi:type="dcterms:W3CDTF">2020-03-29T19:42:43Z</dcterms:modified>
</cp:coreProperties>
</file>